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</p:sldMasterIdLst>
  <p:notesMasterIdLst>
    <p:notesMasterId r:id="rId13"/>
  </p:notesMasterIdLst>
  <p:sldIdLst>
    <p:sldId id="261" r:id="rId2"/>
    <p:sldId id="301" r:id="rId3"/>
    <p:sldId id="286" r:id="rId4"/>
    <p:sldId id="303" r:id="rId5"/>
    <p:sldId id="304" r:id="rId6"/>
    <p:sldId id="316" r:id="rId7"/>
    <p:sldId id="306" r:id="rId8"/>
    <p:sldId id="278" r:id="rId9"/>
    <p:sldId id="307" r:id="rId10"/>
    <p:sldId id="321" r:id="rId11"/>
    <p:sldId id="32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9900"/>
    <a:srgbClr val="006600"/>
    <a:srgbClr val="BD2B03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157" autoAdjust="0"/>
  </p:normalViewPr>
  <p:slideViewPr>
    <p:cSldViewPr>
      <p:cViewPr varScale="1">
        <p:scale>
          <a:sx n="60" d="100"/>
          <a:sy n="60" d="100"/>
        </p:scale>
        <p:origin x="-9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B13B0D-6ED9-499A-82B7-35B2C39D94A3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E2B771-99CF-4BDB-80FA-06DED7DAC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6DE4-4750-430E-9D83-EAA5307073D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BD48-AEF2-46F6-BCA2-77532BA31745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21FB9-BCDA-4900-8147-CFD5DE537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0536E-1FDF-48DC-B346-A56BA4C146B1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56733-993E-440E-9921-D3A3FD705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8250-912A-48EC-AAA3-9D159FA4FE2B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3B37-9C77-47DB-93AE-E83AA52A4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0AD84-6326-4D7D-A80A-2A168984225E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D3ED2-4076-4761-B2DD-520D37E34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9951-A847-4627-9786-AF2F6AA99AE1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09D48-F69B-4717-A38F-63471A34A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FA75-48DF-4025-BC7A-66A08B43E6FD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451EC-D991-481F-A447-800DD3F75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BE60-35D2-4CD7-9267-F4278D913FB7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E426-F6EA-4074-B99A-45C53DEE3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E45A0-FBA3-4D61-A4DB-F110C97DA544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A338-6231-4062-BA85-D8715C694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F3538-2FF1-41A3-8A45-A13EF9866FD8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B41FA-1FE7-48D9-A177-9125E181B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5709D-42D6-475E-88B0-6353B78A19CF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DDCB0-F083-44A5-844A-FE653D454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E516B-50FC-42A1-9162-2CD54B89EBA3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C936D-6998-44D3-B38F-6930BD0A8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C058D0-C0FA-4073-8745-410FFD419AFB}" type="datetimeFigureOut">
              <a:rPr lang="ru-RU"/>
              <a:pPr>
                <a:defRPr/>
              </a:pPr>
              <a:t>25.03.2016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EC33EF-BBCA-4FAA-8A4E-DCE84D994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jpeg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jpe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1029" name="Rectangle 2"/>
          <p:cNvSpPr txBox="1">
            <a:spLocks noChangeArrowheads="1"/>
          </p:cNvSpPr>
          <p:nvPr/>
        </p:nvSpPr>
        <p:spPr bwMode="auto">
          <a:xfrm>
            <a:off x="539750" y="2852738"/>
            <a:ext cx="80645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000" b="1">
              <a:solidFill>
                <a:schemeClr val="accent2"/>
              </a:solidFill>
              <a:latin typeface="Bookman Old Style" pitchFamily="18" charset="0"/>
            </a:endParaRPr>
          </a:p>
          <a:p>
            <a:pPr algn="ctr"/>
            <a:r>
              <a:rPr lang="ru-RU" sz="3200" b="1">
                <a:solidFill>
                  <a:srgbClr val="000099"/>
                </a:solidFill>
                <a:latin typeface="Bookman Old Style" pitchFamily="18" charset="0"/>
              </a:rPr>
              <a:t> </a:t>
            </a:r>
            <a:r>
              <a:rPr lang="ru-RU">
                <a:latin typeface="Bookman Old Style" pitchFamily="18" charset="0"/>
              </a:rPr>
              <a:t> </a:t>
            </a:r>
          </a:p>
        </p:txBody>
      </p:sp>
      <p:pic>
        <p:nvPicPr>
          <p:cNvPr id="1030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1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-119"/>
            <a:chExt cx="5760" cy="4320"/>
          </a:xfrm>
        </p:grpSpPr>
        <p:graphicFrame>
          <p:nvGraphicFramePr>
            <p:cNvPr id="1026" name="Object 7"/>
            <p:cNvGraphicFramePr>
              <a:graphicFrameLocks noChangeAspect="1"/>
            </p:cNvGraphicFramePr>
            <p:nvPr/>
          </p:nvGraphicFramePr>
          <p:xfrm>
            <a:off x="0" y="3838"/>
            <a:ext cx="5760" cy="363"/>
          </p:xfrm>
          <a:graphic>
            <a:graphicData uri="http://schemas.openxmlformats.org/presentationml/2006/ole">
              <p:oleObj spid="_x0000_s1026" r:id="rId4" imgW="634680" imgH="634680" progId="">
                <p:embed/>
              </p:oleObj>
            </a:graphicData>
          </a:graphic>
        </p:graphicFrame>
        <p:graphicFrame>
          <p:nvGraphicFramePr>
            <p:cNvPr id="1027" name="Object 8"/>
            <p:cNvGraphicFramePr>
              <a:graphicFrameLocks noChangeAspect="1"/>
            </p:cNvGraphicFramePr>
            <p:nvPr/>
          </p:nvGraphicFramePr>
          <p:xfrm>
            <a:off x="5175" y="-119"/>
            <a:ext cx="468" cy="540"/>
          </p:xfrm>
          <a:graphic>
            <a:graphicData uri="http://schemas.openxmlformats.org/presentationml/2006/ole">
              <p:oleObj spid="_x0000_s1027" r:id="rId5" imgW="1028160" imgH="1188720" progId="">
                <p:embed/>
              </p:oleObj>
            </a:graphicData>
          </a:graphic>
        </p:graphicFrame>
      </p:grpSp>
      <p:sp>
        <p:nvSpPr>
          <p:cNvPr id="1032" name="Заголовок 1"/>
          <p:cNvSpPr txBox="1">
            <a:spLocks/>
          </p:cNvSpPr>
          <p:nvPr/>
        </p:nvSpPr>
        <p:spPr bwMode="auto">
          <a:xfrm>
            <a:off x="357158" y="2285992"/>
            <a:ext cx="835824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Актуальные вопросы реализации федерального законодательства и законодательства Ханты-Мансийского автономного округа – Югры </a:t>
            </a:r>
            <a:endParaRPr lang="ru-RU" sz="2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2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TextBox 9"/>
          <p:cNvSpPr txBox="1">
            <a:spLocks noChangeArrowheads="1"/>
          </p:cNvSpPr>
          <p:nvPr/>
        </p:nvSpPr>
        <p:spPr bwMode="auto">
          <a:xfrm>
            <a:off x="4572000" y="4891643"/>
            <a:ext cx="43211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Ковешникова Любовь Николаевна,</a:t>
            </a:r>
          </a:p>
          <a:p>
            <a:pPr>
              <a:defRPr/>
            </a:pPr>
            <a:r>
              <a:rPr lang="ru-RU" sz="2000" b="1" i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Директор Департамента образования и молодежной политики </a:t>
            </a:r>
            <a:r>
              <a:rPr lang="ru-RU" sz="2000" b="1" i="1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ХМАО-Югры</a:t>
            </a:r>
            <a:endParaRPr lang="ru-RU" sz="20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"/>
          <p:cNvGrpSpPr/>
          <p:nvPr/>
        </p:nvGrpSpPr>
        <p:grpSpPr>
          <a:xfrm>
            <a:off x="251520" y="260648"/>
            <a:ext cx="8640960" cy="993477"/>
            <a:chOff x="251520" y="260648"/>
            <a:chExt cx="8640960" cy="993477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970757" y="428625"/>
              <a:ext cx="7202487" cy="641350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  <a:effectLst>
              <a:outerShdw blurRad="292100" dist="50800" dir="2700000" algn="ctr" rotWithShape="0">
                <a:srgbClr val="000000">
                  <a:alpha val="65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srgbClr val="009900"/>
                  </a:solidFill>
                  <a:latin typeface="Bookman Old Style" pitchFamily="18" charset="0"/>
                </a:rPr>
                <a:t>Департамент образования и молодежной политики</a:t>
              </a:r>
            </a:p>
            <a:p>
              <a:pPr algn="ctr"/>
              <a:r>
                <a:rPr lang="ru-RU" b="1" dirty="0">
                  <a:solidFill>
                    <a:srgbClr val="009900"/>
                  </a:solidFill>
                  <a:latin typeface="Bookman Old Style" pitchFamily="18" charset="0"/>
                </a:rPr>
                <a:t>Ханты-Мансийского автономного округа - </a:t>
              </a:r>
              <a:r>
                <a:rPr lang="ru-RU" b="1" dirty="0" smtClean="0">
                  <a:solidFill>
                    <a:srgbClr val="009900"/>
                  </a:solidFill>
                  <a:latin typeface="Bookman Old Style" pitchFamily="18" charset="0"/>
                </a:rPr>
                <a:t>Югры</a:t>
              </a:r>
              <a:endParaRPr lang="ru-RU" b="1" dirty="0">
                <a:solidFill>
                  <a:srgbClr val="009900"/>
                </a:solidFill>
                <a:latin typeface="Calibri" pitchFamily="34" charset="0"/>
              </a:endParaRPr>
            </a:p>
          </p:txBody>
        </p:sp>
        <p:pic>
          <p:nvPicPr>
            <p:cNvPr id="12" name="Picture 11" descr="герб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285750"/>
              <a:ext cx="889000" cy="96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326346725"/>
                </p:ext>
              </p:extLst>
            </p:nvPr>
          </p:nvGraphicFramePr>
          <p:xfrm>
            <a:off x="8003480" y="260648"/>
            <a:ext cx="889000" cy="968375"/>
          </p:xfrm>
          <a:graphic>
            <a:graphicData uri="http://schemas.openxmlformats.org/presentationml/2006/ole">
              <p:oleObj spid="_x0000_s91138" r:id="rId4" imgW="1028160" imgH="1188720" progId="">
                <p:embed/>
              </p:oleObj>
            </a:graphicData>
          </a:graphic>
        </p:graphicFrame>
      </p:grpSp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95385350"/>
              </p:ext>
            </p:extLst>
          </p:nvPr>
        </p:nvGraphicFramePr>
        <p:xfrm>
          <a:off x="0" y="6237312"/>
          <a:ext cx="9144000" cy="591200"/>
        </p:xfrm>
        <a:graphic>
          <a:graphicData uri="http://schemas.openxmlformats.org/presentationml/2006/ole">
            <p:oleObj spid="_x0000_s91139" r:id="rId5" imgW="634680" imgH="634680" progId="">
              <p:embed/>
            </p:oleObj>
          </a:graphicData>
        </a:graphic>
      </p:graphicFrame>
      <p:pic>
        <p:nvPicPr>
          <p:cNvPr id="17" name="Picture 8"/>
          <p:cNvPicPr>
            <a:picLocks noChangeArrowheads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2833300"/>
            <a:ext cx="2016224" cy="2251884"/>
          </a:xfrm>
          <a:prstGeom prst="rect">
            <a:avLst/>
          </a:prstGeom>
          <a:noFill/>
          <a:ln w="25400"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3717032"/>
            <a:ext cx="2016224" cy="2249289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84603" y="1988840"/>
            <a:ext cx="2867517" cy="1912883"/>
          </a:xfrm>
          <a:prstGeom prst="rect">
            <a:avLst/>
          </a:prstGeom>
          <a:ln w="25400"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5711324" y="2060848"/>
            <a:ext cx="3181155" cy="1348446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Ноябрь 2015 г. - проведение первого регионального чемпионата </a:t>
            </a:r>
            <a:r>
              <a:rPr lang="en-US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WSR</a:t>
            </a: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 на территории Югры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5157192"/>
            <a:ext cx="3312368" cy="106182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Д</a:t>
            </a:r>
            <a:r>
              <a:rPr lang="ru-RU" sz="1400" dirty="0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орожная </a:t>
            </a: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карта по реализации движения «</a:t>
            </a:r>
            <a:r>
              <a:rPr lang="ru-RU" sz="1400" dirty="0" err="1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World</a:t>
            </a:r>
            <a:r>
              <a:rPr lang="ru-RU" sz="1400" dirty="0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Skills</a:t>
            </a:r>
            <a:r>
              <a:rPr lang="ru-RU" sz="1400" dirty="0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 </a:t>
            </a: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Россия» в Югре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4077072"/>
            <a:ext cx="3456384" cy="1061829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Координационный </a:t>
            </a:r>
            <a:r>
              <a:rPr lang="ru-RU" sz="1400" dirty="0">
                <a:solidFill>
                  <a:srgbClr val="000066"/>
                </a:solidFill>
                <a:latin typeface="Bookman Old Style" panose="02050604050505020204" pitchFamily="18" charset="0"/>
                <a:ea typeface="Times New Roman" pitchFamily="18" charset="0"/>
              </a:rPr>
              <a:t>совет на базе МФЦПК АУ «Сургутский политехнический колледж»</a:t>
            </a: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79512" y="1539554"/>
            <a:ext cx="8469313" cy="377278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>
                <a:solidFill>
                  <a:srgbClr val="006600"/>
                </a:solidFill>
                <a:latin typeface="Bookman Old Style" pitchFamily="18" charset="0"/>
              </a:rPr>
              <a:t>Олимпиада для тех, кто умеет работать руками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403648" y="1242860"/>
            <a:ext cx="6336704" cy="338554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rgbClr val="000066"/>
                </a:solidFill>
                <a:latin typeface="Bookman Old Style" pitchFamily="18" charset="0"/>
              </a:rPr>
              <a:t>World Skills</a:t>
            </a:r>
            <a:r>
              <a:rPr lang="ru-RU" sz="2000" b="1" dirty="0">
                <a:solidFill>
                  <a:srgbClr val="000066"/>
                </a:solidFill>
                <a:latin typeface="Bookman Old Style" pitchFamily="18" charset="0"/>
              </a:rPr>
              <a:t>, инженерное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692037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11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875620" cy="95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68313" y="3854450"/>
            <a:ext cx="8424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000" b="1">
              <a:solidFill>
                <a:srgbClr val="33CC33"/>
              </a:solidFill>
            </a:endParaRPr>
          </a:p>
        </p:txBody>
      </p:sp>
      <p:sp>
        <p:nvSpPr>
          <p:cNvPr id="203786" name="Rectangle 10"/>
          <p:cNvSpPr>
            <a:spLocks noChangeArrowheads="1"/>
          </p:cNvSpPr>
          <p:nvPr/>
        </p:nvSpPr>
        <p:spPr bwMode="auto">
          <a:xfrm>
            <a:off x="323850" y="5157788"/>
            <a:ext cx="5761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rgbClr val="006600"/>
                </a:solidFill>
                <a:latin typeface="Bookman Old Style" pitchFamily="18" charset="0"/>
              </a:rPr>
              <a:t> </a:t>
            </a:r>
            <a:endParaRPr lang="ru-RU" sz="2200">
              <a:solidFill>
                <a:schemeClr val="accent2"/>
              </a:solidFill>
              <a:latin typeface="Bookman Old Style" pitchFamily="18" charset="0"/>
            </a:endParaRPr>
          </a:p>
        </p:txBody>
      </p:sp>
      <p:sp>
        <p:nvSpPr>
          <p:cNvPr id="44043" name="Text Box 12"/>
          <p:cNvSpPr txBox="1">
            <a:spLocks noChangeArrowheads="1"/>
          </p:cNvSpPr>
          <p:nvPr/>
        </p:nvSpPr>
        <p:spPr bwMode="auto">
          <a:xfrm>
            <a:off x="785786" y="2571744"/>
            <a:ext cx="7705725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 !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1538" y="214290"/>
            <a:ext cx="7202487" cy="36933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2FBB2F"/>
                </a:solidFill>
                <a:latin typeface="Calibri" pitchFamily="34" charset="0"/>
              </a:rPr>
              <a:t>Д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</a:t>
            </a:r>
            <a:r>
              <a:rPr lang="ru-RU" b="1" dirty="0">
                <a:solidFill>
                  <a:srgbClr val="51D32D"/>
                </a:solidFill>
                <a:latin typeface="Calibri" pitchFamily="34" charset="0"/>
              </a:rPr>
              <a:t>                                                                       </a:t>
            </a:r>
          </a:p>
        </p:txBody>
      </p:sp>
      <p:graphicFrame>
        <p:nvGraphicFramePr>
          <p:cNvPr id="78852" name="Object 8"/>
          <p:cNvGraphicFramePr>
            <a:graphicFrameLocks noChangeAspect="1"/>
          </p:cNvGraphicFramePr>
          <p:nvPr/>
        </p:nvGraphicFramePr>
        <p:xfrm>
          <a:off x="8339138" y="0"/>
          <a:ext cx="804862" cy="928688"/>
        </p:xfrm>
        <a:graphic>
          <a:graphicData uri="http://schemas.openxmlformats.org/presentationml/2006/ole">
            <p:oleObj spid="_x0000_s84994" r:id="rId4" imgW="1028160" imgH="1188720" progId="">
              <p:embed/>
            </p:oleObj>
          </a:graphicData>
        </a:graphic>
      </p:graphicFrame>
      <p:graphicFrame>
        <p:nvGraphicFramePr>
          <p:cNvPr id="78853" name="Object 7"/>
          <p:cNvGraphicFramePr>
            <a:graphicFrameLocks noChangeAspect="1"/>
          </p:cNvGraphicFramePr>
          <p:nvPr/>
        </p:nvGraphicFramePr>
        <p:xfrm>
          <a:off x="0" y="6215063"/>
          <a:ext cx="9144000" cy="523875"/>
        </p:xfrm>
        <a:graphic>
          <a:graphicData uri="http://schemas.openxmlformats.org/presentationml/2006/ole">
            <p:oleObj spid="_x0000_s84995" r:id="rId5" imgW="634680" imgH="6346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p:oleObj spid="_x0000_s49154" r:id="rId5" imgW="634680" imgH="634680" progId="">
                <p:embed/>
              </p:oleObj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p:oleObj spid="_x0000_s49155" r:id="rId6" imgW="1028160" imgH="1188720" progId="">
                <p:embed/>
              </p:oleObj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785786" y="714356"/>
            <a:ext cx="750099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системы образования </a:t>
            </a:r>
            <a:r>
              <a:rPr lang="ru-RU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Югры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2844" y="1428736"/>
          <a:ext cx="8786841" cy="4422854"/>
        </p:xfrm>
        <a:graphic>
          <a:graphicData uri="http://schemas.openxmlformats.org/drawingml/2006/table">
            <a:tbl>
              <a:tblPr/>
              <a:tblGrid>
                <a:gridCol w="6072197"/>
                <a:gridCol w="714380"/>
                <a:gridCol w="642942"/>
                <a:gridCol w="714380"/>
                <a:gridCol w="642942"/>
              </a:tblGrid>
              <a:tr h="414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Численность детей в возрасте 0 - 17, тыс. человек (с учетом итогов Всероссийской переписи населения 2010)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374,2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385,1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395,7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407,9 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обеспеченности дневными общеобразовательными организациями (школы), в процентах к нормативу 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общеобразовательных организаций, имеющих все виды благоустройства, в процентах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92,6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Доступность дошкольного образования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для детей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возрасте от 3 до 7 лет,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процентов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84,9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89,8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Охват детей в возрасте 5-18 лет программами дополнительного образования (удельный вес численности детей, получающих услуги дополнительного образования, в общей численности детей в возрасте 5-18 лет), процентов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53,9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56,9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60,5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образовательных организаций среднего профессионального образования, здания которых приспособлены для обучения лиц с ограниченными возможностями здоровья, в общем числе соответствующих организаций, процентов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расходов консолидированного бюджета автономного округа в сфере «Образование» на 1 жителя, всего, тыс. рублей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37,5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40,6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45,4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45,8</a:t>
                      </a:r>
                    </a:p>
                  </a:txBody>
                  <a:tcPr marL="16227" marR="16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928688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5" name="Group 6"/>
          <p:cNvGrpSpPr>
            <a:grpSpLocks/>
          </p:cNvGrpSpPr>
          <p:nvPr/>
        </p:nvGrpSpPr>
        <p:grpSpPr bwMode="auto">
          <a:xfrm>
            <a:off x="0" y="142875"/>
            <a:ext cx="9144000" cy="6596063"/>
            <a:chOff x="0" y="181"/>
            <a:chExt cx="5760" cy="4155"/>
          </a:xfrm>
        </p:grpSpPr>
        <p:graphicFrame>
          <p:nvGraphicFramePr>
            <p:cNvPr id="7170" name="Object 7"/>
            <p:cNvGraphicFramePr>
              <a:graphicFrameLocks noChangeAspect="1"/>
            </p:cNvGraphicFramePr>
            <p:nvPr/>
          </p:nvGraphicFramePr>
          <p:xfrm>
            <a:off x="0" y="4006"/>
            <a:ext cx="5760" cy="330"/>
          </p:xfrm>
          <a:graphic>
            <a:graphicData uri="http://schemas.openxmlformats.org/presentationml/2006/ole">
              <p:oleObj spid="_x0000_s7170" r:id="rId4" imgW="634680" imgH="634680" progId="">
                <p:embed/>
              </p:oleObj>
            </a:graphicData>
          </a:graphic>
        </p:graphicFrame>
        <p:graphicFrame>
          <p:nvGraphicFramePr>
            <p:cNvPr id="7171" name="Object 8"/>
            <p:cNvGraphicFramePr>
              <a:graphicFrameLocks noChangeAspect="1"/>
            </p:cNvGraphicFramePr>
            <p:nvPr/>
          </p:nvGraphicFramePr>
          <p:xfrm>
            <a:off x="5175" y="181"/>
            <a:ext cx="507" cy="585"/>
          </p:xfrm>
          <a:graphic>
            <a:graphicData uri="http://schemas.openxmlformats.org/presentationml/2006/ole">
              <p:oleObj spid="_x0000_s7171" r:id="rId5" imgW="1028160" imgH="1188720" progId="">
                <p:embed/>
              </p:oleObj>
            </a:graphicData>
          </a:graphic>
        </p:graphicFrame>
      </p:grpSp>
      <p:sp>
        <p:nvSpPr>
          <p:cNvPr id="10" name="Заголовок 2"/>
          <p:cNvSpPr txBox="1">
            <a:spLocks/>
          </p:cNvSpPr>
          <p:nvPr/>
        </p:nvSpPr>
        <p:spPr>
          <a:xfrm>
            <a:off x="500063" y="857250"/>
            <a:ext cx="8229600" cy="10858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         </a:t>
            </a:r>
            <a:endParaRPr lang="ru-RU" sz="4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77" name="Rectangle 4"/>
          <p:cNvSpPr>
            <a:spLocks noChangeArrowheads="1"/>
          </p:cNvSpPr>
          <p:nvPr/>
        </p:nvSpPr>
        <p:spPr bwMode="auto">
          <a:xfrm>
            <a:off x="0" y="0"/>
            <a:ext cx="7794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/>
            <a:r>
              <a:rPr lang="ru-RU" sz="1300">
                <a:cs typeface="Times New Roman" pitchFamily="18" charset="0"/>
              </a:rPr>
              <a:t>.  </a:t>
            </a:r>
            <a:endParaRPr lang="ru-RU"/>
          </a:p>
        </p:txBody>
      </p:sp>
      <p:sp>
        <p:nvSpPr>
          <p:cNvPr id="7178" name="Заголовок 2"/>
          <p:cNvSpPr txBox="1">
            <a:spLocks/>
          </p:cNvSpPr>
          <p:nvPr/>
        </p:nvSpPr>
        <p:spPr bwMode="auto">
          <a:xfrm>
            <a:off x="1071538" y="571480"/>
            <a:ext cx="728667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рамках реализации Комплекса мер по модернизации общего образования, во исполнение Указов Президента Российской Федерации проводится повышение заработной платы педагогических работников </a:t>
            </a:r>
          </a:p>
          <a:p>
            <a:pPr algn="ctr"/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5751" y="1785926"/>
          <a:ext cx="8572529" cy="4313936"/>
        </p:xfrm>
        <a:graphic>
          <a:graphicData uri="http://schemas.openxmlformats.org/drawingml/2006/table">
            <a:tbl>
              <a:tblPr/>
              <a:tblGrid>
                <a:gridCol w="3500431"/>
                <a:gridCol w="785818"/>
                <a:gridCol w="857256"/>
                <a:gridCol w="857256"/>
                <a:gridCol w="928694"/>
                <a:gridCol w="785818"/>
                <a:gridCol w="857256"/>
              </a:tblGrid>
              <a:tr h="3313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Средняя заработная плата в отрасли, в т.ч. по отдельным категориям работников, рублей: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2011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2012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2013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2014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2015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26 301,90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30 470,70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36 662,00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43 594,80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46 357,30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5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педагогические работники общеобразовательных организаций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33 261,70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39 517,40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50 746,20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57 598,00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60 836,50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61 097,00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6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педагогические работники дошкольных образовательных организаций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19 186,00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25 625,00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31 919,00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47 702,60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50 642,70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51 572,00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преподаватели и мастера производственного обучения образовательных учреждений начального и среднего профессионального образования 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36 400,00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44 340,00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48 181,70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61 710,30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61 687,50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60 242,60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6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педагогические работники учреждений дополнительного образования детей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27 125,00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31 554,00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47 475,90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50 735,30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53 062,00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6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преподаватели образовательных учреждений высшего профессионального образования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40 400,00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51 608,00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60 823,30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91 325,10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92 550,50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92 524,70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3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научные сотрудники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23 000,00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25 107,00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44 114,80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56 944,20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74 167,40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74 239,00</a:t>
                      </a:r>
                    </a:p>
                  </a:txBody>
                  <a:tcPr marL="7269" marR="7269" marT="726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719888"/>
            <a:chOff x="0" y="91"/>
            <a:chExt cx="5760" cy="4233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3961"/>
            <a:ext cx="5760" cy="363"/>
          </p:xfrm>
          <a:graphic>
            <a:graphicData uri="http://schemas.openxmlformats.org/presentationml/2006/ole">
              <p:oleObj spid="_x0000_s59394" r:id="rId5" imgW="634680" imgH="634680" progId="">
                <p:embed/>
              </p:oleObj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p:oleObj spid="_x0000_s59395" r:id="rId6" imgW="1028160" imgH="1188720" progId="">
                <p:embed/>
              </p:oleObj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857224" y="785794"/>
            <a:ext cx="750099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Доступность общего образования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6" name="Содержимое 1"/>
          <p:cNvSpPr txBox="1">
            <a:spLocks/>
          </p:cNvSpPr>
          <p:nvPr/>
        </p:nvSpPr>
        <p:spPr bwMode="auto">
          <a:xfrm>
            <a:off x="250825" y="2060575"/>
            <a:ext cx="860583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</a:pPr>
            <a:endParaRPr lang="ru-RU" sz="2000" b="1">
              <a:solidFill>
                <a:srgbClr val="006600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2000" b="1" i="1">
              <a:latin typeface="Calibri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642910" y="4500570"/>
            <a:ext cx="75724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2015 год </a:t>
            </a:r>
          </a:p>
          <a:p>
            <a:pPr indent="450850" eaLnBrk="0" hangingPunct="0"/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г. Сургут - средняя школа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801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учащегося;</a:t>
            </a:r>
          </a:p>
          <a:p>
            <a:pPr lvl="0" indent="450850" eaLnBrk="0" hangingPunct="0"/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пгт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Луговой 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Кондинского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160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учащихся; </a:t>
            </a:r>
          </a:p>
          <a:p>
            <a:pPr lvl="0" indent="450850" eaLnBrk="0" hangingPunct="0"/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Октябрьский район  (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пгт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 Октябрьское, с. Каменное, с. 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Пальяново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п. 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Сергино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п. Большие 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Леуши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) – 5 учреждений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830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учащихся; </a:t>
            </a:r>
          </a:p>
          <a:p>
            <a:pPr lvl="0" indent="450850" eaLnBrk="0" hangingPunct="0"/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д. </a:t>
            </a:r>
            <a:r>
              <a:rPr lang="ru-RU" sz="16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Согом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Ханты-Мансийского района –  на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50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учащихся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0" y="3214686"/>
          <a:ext cx="8643999" cy="1226820"/>
        </p:xfrm>
        <a:graphic>
          <a:graphicData uri="http://schemas.openxmlformats.org/drawingml/2006/table">
            <a:tbl>
              <a:tblPr/>
              <a:tblGrid>
                <a:gridCol w="3857652"/>
                <a:gridCol w="785818"/>
                <a:gridCol w="785818"/>
                <a:gridCol w="857256"/>
                <a:gridCol w="785818"/>
                <a:gridCol w="785818"/>
                <a:gridCol w="78581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Введено в эксплуатацию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объектов образования,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Общеобразовательных школ, единиц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K:\Фото в департамент\школа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84976" cy="122413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858001"/>
            <a:chOff x="0" y="91"/>
            <a:chExt cx="5760" cy="4320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4048"/>
            <a:ext cx="5760" cy="363"/>
          </p:xfrm>
          <a:graphic>
            <a:graphicData uri="http://schemas.openxmlformats.org/presentationml/2006/ole">
              <p:oleObj spid="_x0000_s60418" r:id="rId5" imgW="634680" imgH="634680" progId="">
                <p:embed/>
              </p:oleObj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p:oleObj spid="_x0000_s60419" r:id="rId6" imgW="1028160" imgH="1188720" progId="">
                <p:embed/>
              </p:oleObj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857224" y="428604"/>
            <a:ext cx="750099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Программа содействия созданию новых мест в общеобразовательных организациях </a:t>
            </a:r>
          </a:p>
          <a:p>
            <a:pPr algn="ctr"/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85720" y="3643314"/>
          <a:ext cx="8572560" cy="2208276"/>
        </p:xfrm>
        <a:graphic>
          <a:graphicData uri="http://schemas.openxmlformats.org/drawingml/2006/table">
            <a:tbl>
              <a:tblPr/>
              <a:tblGrid>
                <a:gridCol w="4071966"/>
                <a:gridCol w="785818"/>
                <a:gridCol w="785818"/>
                <a:gridCol w="857256"/>
                <a:gridCol w="785818"/>
                <a:gridCol w="714380"/>
                <a:gridCol w="571504"/>
              </a:tblGrid>
              <a:tr h="18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1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обучающихся в государственных (муниципальных) общеобразовательных организациях, занимающихся во вторую (третью) смену, в общей численности обучающихся в государственных (муниципальных) общеобразовательных организациях, в процентах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Югра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85720" y="1071546"/>
          <a:ext cx="8572560" cy="2665576"/>
        </p:xfrm>
        <a:graphic>
          <a:graphicData uri="http://schemas.openxmlformats.org/drawingml/2006/table">
            <a:tbl>
              <a:tblPr/>
              <a:tblGrid>
                <a:gridCol w="2428892"/>
                <a:gridCol w="6143668"/>
              </a:tblGrid>
              <a:tr h="43876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Ожидаемые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результаты 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реализации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Программы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73" marR="6773" marT="6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2021 году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- 4 классов и 10 - 11(12)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классы  перейдут 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обучение в одну смену;</a:t>
                      </a:r>
                    </a:p>
                  </a:txBody>
                  <a:tcPr marL="6773" marR="6773" marT="6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2024 году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5 - 9 классы перейдут на обучение  в 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одну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смену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73" marR="6773" marT="6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6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2025 году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100%</a:t>
                      </a:r>
                      <a:r>
                        <a:rPr lang="ru-RU" sz="14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обучающихся 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перейдут из зданий общеобразовательных организаций с износом </a:t>
                      </a:r>
                      <a:r>
                        <a:rPr lang="ru-RU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50%  </a:t>
                      </a:r>
                      <a:r>
                        <a:rPr lang="ru-RU" sz="1400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выше в новые общеобразовательные организации </a:t>
                      </a:r>
                    </a:p>
                  </a:txBody>
                  <a:tcPr marL="6773" marR="6773" marT="6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5643"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итогам реализации Программы:</a:t>
                      </a:r>
                    </a:p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 обучающиеся в общеобразовательных организациях станут обучаться в одну смену; </a:t>
                      </a:r>
                    </a:p>
                    <a:p>
                      <a:pPr indent="45021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100 % обучающихся перейдут из зданий с износом 50%  и выше в новые здания общеобразовательных организаций</a:t>
                      </a:r>
                    </a:p>
                  </a:txBody>
                  <a:tcPr marL="6773" marR="6773" marT="67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928688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261937"/>
            <a:ext cx="9144000" cy="6596063"/>
            <a:chOff x="0" y="181"/>
            <a:chExt cx="5760" cy="4155"/>
          </a:xfrm>
        </p:grpSpPr>
        <p:graphicFrame>
          <p:nvGraphicFramePr>
            <p:cNvPr id="4098" name="Object 7"/>
            <p:cNvGraphicFramePr>
              <a:graphicFrameLocks noChangeAspect="1"/>
            </p:cNvGraphicFramePr>
            <p:nvPr/>
          </p:nvGraphicFramePr>
          <p:xfrm>
            <a:off x="0" y="4006"/>
            <a:ext cx="5760" cy="330"/>
          </p:xfrm>
          <a:graphic>
            <a:graphicData uri="http://schemas.openxmlformats.org/presentationml/2006/ole">
              <p:oleObj spid="_x0000_s79874" r:id="rId4" imgW="634680" imgH="634680" progId="">
                <p:embed/>
              </p:oleObj>
            </a:graphicData>
          </a:graphic>
        </p:graphicFrame>
        <p:graphicFrame>
          <p:nvGraphicFramePr>
            <p:cNvPr id="4099" name="Object 8"/>
            <p:cNvGraphicFramePr>
              <a:graphicFrameLocks noChangeAspect="1"/>
            </p:cNvGraphicFramePr>
            <p:nvPr/>
          </p:nvGraphicFramePr>
          <p:xfrm>
            <a:off x="5175" y="181"/>
            <a:ext cx="507" cy="585"/>
          </p:xfrm>
          <a:graphic>
            <a:graphicData uri="http://schemas.openxmlformats.org/presentationml/2006/ole">
              <p:oleObj spid="_x0000_s79875" r:id="rId5" imgW="1028160" imgH="1188720" progId="">
                <p:embed/>
              </p:oleObj>
            </a:graphicData>
          </a:graphic>
        </p:graphicFrame>
      </p:grpSp>
      <p:sp>
        <p:nvSpPr>
          <p:cNvPr id="10" name="Заголовок 2"/>
          <p:cNvSpPr txBox="1">
            <a:spLocks/>
          </p:cNvSpPr>
          <p:nvPr/>
        </p:nvSpPr>
        <p:spPr>
          <a:xfrm>
            <a:off x="500063" y="857250"/>
            <a:ext cx="8229600" cy="10858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         </a:t>
            </a:r>
            <a:endParaRPr lang="ru-RU" sz="4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7794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just"/>
            <a:r>
              <a:rPr lang="ru-RU" sz="1300">
                <a:cs typeface="Times New Roman" pitchFamily="18" charset="0"/>
              </a:rPr>
              <a:t>.  </a:t>
            </a:r>
            <a:endParaRPr lang="ru-RU"/>
          </a:p>
        </p:txBody>
      </p:sp>
      <p:sp>
        <p:nvSpPr>
          <p:cNvPr id="4106" name="Заголовок 2"/>
          <p:cNvSpPr txBox="1">
            <a:spLocks/>
          </p:cNvSpPr>
          <p:nvPr/>
        </p:nvSpPr>
        <p:spPr bwMode="auto">
          <a:xfrm>
            <a:off x="428596" y="285728"/>
            <a:ext cx="838835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endParaRPr lang="ru-RU" b="1" dirty="0">
              <a:solidFill>
                <a:srgbClr val="000066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Доступность дошкольного образования</a:t>
            </a:r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285720" y="1500174"/>
            <a:ext cx="85011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Дошкольные образовательные услуги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Югре – 469 образовательных организаций,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102,6 тыс. детей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Частные образовательные организации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- 13 на 1200 мест.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hangingPunct="0"/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Услуги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присмотру и уходу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Частных организаций и индивидуальных предпринимателей -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90,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посещают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3278 ребенка;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руппы кратковременного пребывания – 925 детей.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Билдинг-сады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Нижневартовск на 35 мест,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Ханты-Мансийск на 70 мест,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 Солнечный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Сургутского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на 120 мест.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3643314"/>
            <a:ext cx="3429024" cy="26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572008"/>
            <a:ext cx="227012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 descr="C:\Documents and Settings\mev\Рабочий стол\IMG_9529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4500570"/>
            <a:ext cx="2270125" cy="1706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858001"/>
            <a:chOff x="0" y="91"/>
            <a:chExt cx="5760" cy="4320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4048"/>
            <a:ext cx="5760" cy="363"/>
          </p:xfrm>
          <a:graphic>
            <a:graphicData uri="http://schemas.openxmlformats.org/presentationml/2006/ole">
              <p:oleObj spid="_x0000_s66562" r:id="rId5" imgW="634680" imgH="634680" progId="">
                <p:embed/>
              </p:oleObj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p:oleObj spid="_x0000_s66563" r:id="rId6" imgW="1028160" imgH="1188720" progId="">
                <p:embed/>
              </p:oleObj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857224" y="500042"/>
            <a:ext cx="750099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00042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Доступность образования для детей с ОВЗ и детей-инвалидов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214282" y="1214422"/>
            <a:ext cx="864396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Специальные коррекционные классы - 2478 человек, в том числе 1227 детей ОВЗ и 1251 детей-инвалидов.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профессиональных образовательных организациях – 142 инвалида.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организациях высшего образования – 33 инвалида.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детей, охваченных различными моделями и программами социализации - 74,0 %;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оля детей с ограниченными возможностями здоровья и детей-инвалидов, которым созданы условия для получения качественного общего образования (в том числе с использованием дистанционных образовательных технологий), от общей численности детей с ограниченными возможностями здоровья и детей-инвалидов школьного возраста составила 85,0 % (2014 год –85,0 %).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зданий общеобразовательных организаций, в которых создана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безбарьерная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среда для детей с ограниченными возможностями здоровья - 61,6 % (2014 год – 45,8 %).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1538" y="642919"/>
            <a:ext cx="7286676" cy="785818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Доступность дополнительного образования детей</a:t>
            </a:r>
          </a:p>
        </p:txBody>
      </p:sp>
      <p:pic>
        <p:nvPicPr>
          <p:cNvPr id="2055" name="Picture 11" descr="гер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42875"/>
            <a:ext cx="928688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6" name="Group 6"/>
          <p:cNvGrpSpPr>
            <a:grpSpLocks/>
          </p:cNvGrpSpPr>
          <p:nvPr/>
        </p:nvGrpSpPr>
        <p:grpSpPr bwMode="auto">
          <a:xfrm>
            <a:off x="0" y="0"/>
            <a:ext cx="9144000" cy="6858001"/>
            <a:chOff x="0" y="181"/>
            <a:chExt cx="5760" cy="4320"/>
          </a:xfrm>
        </p:grpSpPr>
        <p:graphicFrame>
          <p:nvGraphicFramePr>
            <p:cNvPr id="2050" name="Object 7"/>
            <p:cNvGraphicFramePr>
              <a:graphicFrameLocks noChangeAspect="1"/>
            </p:cNvGraphicFramePr>
            <p:nvPr/>
          </p:nvGraphicFramePr>
          <p:xfrm>
            <a:off x="0" y="4171"/>
            <a:ext cx="5760" cy="330"/>
          </p:xfrm>
          <a:graphic>
            <a:graphicData uri="http://schemas.openxmlformats.org/presentationml/2006/ole">
              <p:oleObj spid="_x0000_s2050" r:id="rId4" imgW="634680" imgH="634680" progId="">
                <p:embed/>
              </p:oleObj>
            </a:graphicData>
          </a:graphic>
        </p:graphicFrame>
        <p:graphicFrame>
          <p:nvGraphicFramePr>
            <p:cNvPr id="2051" name="Object 8"/>
            <p:cNvGraphicFramePr>
              <a:graphicFrameLocks noChangeAspect="1"/>
            </p:cNvGraphicFramePr>
            <p:nvPr/>
          </p:nvGraphicFramePr>
          <p:xfrm>
            <a:off x="5175" y="181"/>
            <a:ext cx="507" cy="585"/>
          </p:xfrm>
          <a:graphic>
            <a:graphicData uri="http://schemas.openxmlformats.org/presentationml/2006/ole">
              <p:oleObj spid="_x0000_s2051" r:id="rId5" imgW="1028160" imgH="1188720" progId="">
                <p:embed/>
              </p:oleObj>
            </a:graphicData>
          </a:graphic>
        </p:graphicFrame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85786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pic>
        <p:nvPicPr>
          <p:cNvPr id="3" name="Picture 7" descr="\\Apps\buffer\Начкепия Т.Л\фото для доклада\Кванториум Нефтеюганск\Кванториум\IMG_07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201" y="1071547"/>
            <a:ext cx="2948915" cy="1428760"/>
          </a:xfrm>
          <a:prstGeom prst="rect">
            <a:avLst/>
          </a:prstGeom>
          <a:noFill/>
        </p:spPr>
      </p:pic>
      <p:pic>
        <p:nvPicPr>
          <p:cNvPr id="2057" name="Picture 9" descr="\\Apps\buffer\Начкепия Т.Л\фото для доклада\Кванториум Нефтеюганск\Кванториум\IMG_07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714621"/>
            <a:ext cx="2928958" cy="1643073"/>
          </a:xfrm>
          <a:prstGeom prst="rect">
            <a:avLst/>
          </a:prstGeom>
          <a:noFill/>
        </p:spPr>
      </p:pic>
      <p:pic>
        <p:nvPicPr>
          <p:cNvPr id="2058" name="Picture 10" descr="\\Apps\buffer\Начкепия Т.Л\фото для доклада\Кванториум Нефтеюганск\Лекториум\IMG_073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4533931"/>
            <a:ext cx="2928958" cy="160971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500398" y="1142984"/>
            <a:ext cx="56436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/>
            <a:r>
              <a:rPr lang="ru-RU" sz="14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Технопарк (г. Нефтеюганск).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Мощность </a:t>
            </a:r>
            <a:r>
              <a:rPr lang="ru-RU" sz="1400" dirty="0" smtClean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900 кв.м.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Охват </a:t>
            </a:r>
            <a:r>
              <a:rPr lang="ru-RU" sz="1400" dirty="0" smtClean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400 учащихся в год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Проектные траекторий детского технопарка: лекторий,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IT-квантум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музей науки.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357554" y="2928934"/>
            <a:ext cx="56436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 eaLnBrk="0" hangingPunct="0"/>
            <a:r>
              <a:rPr lang="ru-RU" sz="14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Технопарк (г. Ханты-Мансийск)</a:t>
            </a:r>
            <a:r>
              <a:rPr lang="ru-RU" sz="7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Мощность </a:t>
            </a:r>
            <a:r>
              <a:rPr lang="ru-RU" sz="1400" dirty="0" smtClean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1 300 кв.м.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Охват </a:t>
            </a:r>
            <a:r>
              <a:rPr lang="ru-RU" sz="1400" dirty="0" smtClean="0">
                <a:solidFill>
                  <a:prstClr val="black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800 учащихся в год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Проектные траекторий детского технопарка: лекторий,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робоквантум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космоквантум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аэроквантум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наноквантум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IT-квантум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Data-квантум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музей науки.</a:t>
            </a:r>
            <a:endParaRPr lang="ru-RU" sz="7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71538" y="4786322"/>
            <a:ext cx="407196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7675" eaLnBrk="0" hangingPunct="0"/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Марс-Тефо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7675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образовательная площадка </a:t>
            </a:r>
            <a:r>
              <a:rPr lang="ru-RU" sz="1400" dirty="0" err="1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интеракториума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занимает площадь 350 кв.м. и обеспечивает пропускную способность около 200 участников приключения в день.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11" descr="герб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89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1"/>
            <a:ext cx="9144000" cy="6858001"/>
            <a:chOff x="0" y="91"/>
            <a:chExt cx="5760" cy="4320"/>
          </a:xfrm>
        </p:grpSpPr>
        <p:graphicFrame>
          <p:nvGraphicFramePr>
            <p:cNvPr id="17410" name="Object 7"/>
            <p:cNvGraphicFramePr>
              <a:graphicFrameLocks noChangeAspect="1"/>
            </p:cNvGraphicFramePr>
            <p:nvPr/>
          </p:nvGraphicFramePr>
          <p:xfrm>
            <a:off x="0" y="4048"/>
            <a:ext cx="5760" cy="363"/>
          </p:xfrm>
          <a:graphic>
            <a:graphicData uri="http://schemas.openxmlformats.org/presentationml/2006/ole">
              <p:oleObj spid="_x0000_s68610" r:id="rId5" imgW="634680" imgH="634680" progId="">
                <p:embed/>
              </p:oleObj>
            </a:graphicData>
          </a:graphic>
        </p:graphicFrame>
        <p:graphicFrame>
          <p:nvGraphicFramePr>
            <p:cNvPr id="17411" name="Object 8"/>
            <p:cNvGraphicFramePr>
              <a:graphicFrameLocks noChangeAspect="1"/>
            </p:cNvGraphicFramePr>
            <p:nvPr/>
          </p:nvGraphicFramePr>
          <p:xfrm>
            <a:off x="5175" y="91"/>
            <a:ext cx="468" cy="540"/>
          </p:xfrm>
          <a:graphic>
            <a:graphicData uri="http://schemas.openxmlformats.org/presentationml/2006/ole">
              <p:oleObj spid="_x0000_s68611" r:id="rId6" imgW="1028160" imgH="1188720" progId="">
                <p:embed/>
              </p:oleObj>
            </a:graphicData>
          </a:graphic>
        </p:graphicFrame>
      </p:grpSp>
      <p:sp>
        <p:nvSpPr>
          <p:cNvPr id="17415" name="Заголовок 2"/>
          <p:cNvSpPr txBox="1">
            <a:spLocks/>
          </p:cNvSpPr>
          <p:nvPr/>
        </p:nvSpPr>
        <p:spPr bwMode="auto">
          <a:xfrm>
            <a:off x="857224" y="500042"/>
            <a:ext cx="750099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2910" y="214290"/>
            <a:ext cx="7786742" cy="276999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и молодежной </a:t>
            </a:r>
            <a:r>
              <a:rPr lang="ru-RU" sz="1200" b="1" dirty="0" smtClean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политики  Ханты-Мансийского </a:t>
            </a:r>
            <a:r>
              <a:rPr lang="ru-RU" sz="1200" b="1" dirty="0">
                <a:solidFill>
                  <a:srgbClr val="51D32D"/>
                </a:solidFill>
                <a:latin typeface="Times New Roman" pitchFamily="18" charset="0"/>
                <a:cs typeface="Times New Roman" pitchFamily="18" charset="0"/>
              </a:rPr>
              <a:t>автономного округа - Югры                                                                             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0004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Общий объем средств,  привлеченных из федерального бюджета в 2015 году – 249,7 млн.руб. </a:t>
            </a:r>
          </a:p>
          <a:p>
            <a:pPr algn="ctr"/>
            <a:endParaRPr lang="ru-RU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59" y="1571611"/>
          <a:ext cx="8358245" cy="4286279"/>
        </p:xfrm>
        <a:graphic>
          <a:graphicData uri="http://schemas.openxmlformats.org/drawingml/2006/table">
            <a:tbl>
              <a:tblPr/>
              <a:tblGrid>
                <a:gridCol w="551585"/>
                <a:gridCol w="6843710"/>
                <a:gridCol w="962950"/>
              </a:tblGrid>
              <a:tr h="475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Font typeface="Wingdings" pitchFamily="2" charset="2"/>
                        <a:buChar char="ü"/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направлениям: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достижение во всех субъектах Российской Федерации стратегических ориентиров национальной образовательной инициативы "Наша новая школа"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8 160,00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7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модернизация региональных систем  дошкольного образования детей 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194 180,00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распространение на всей территории Российской Федерации современных моделей успешной социализации детей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3 720,00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7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выплату стипендий Правительства РФ для лиц, 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4 020,00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разработка и внедрение программ модернизации систем профессионального образования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5 381,50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67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выплату денежного поощрения лучшим учителям на 2014 год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2 200,00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44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сети базовых общеобразовательных организаций, в которых созданы условия для инклюзивного обучения детей - инвалидов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10 632,60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828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субсидии из федерального бюджета бюджету Ханты-Мансийского автономного округа – Югры на создание в общеобразовательных организациях, расположенных в сельской местности, условий для занятия физической культурой и спортом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21 475,20</a:t>
                      </a:r>
                    </a:p>
                  </a:txBody>
                  <a:tcPr marL="66603" marR="6660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3816</TotalTime>
  <Words>1021</Words>
  <Application>Microsoft Office PowerPoint</Application>
  <PresentationFormat>Экран (4:3)</PresentationFormat>
  <Paragraphs>241</Paragraphs>
  <Slides>11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Доступность дополнительного образования детей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ntl</cp:lastModifiedBy>
  <cp:revision>464</cp:revision>
  <dcterms:modified xsi:type="dcterms:W3CDTF">2016-03-25T13:25:54Z</dcterms:modified>
</cp:coreProperties>
</file>